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app0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package/2006/relationships/metadata/extended-properties" Target="docProps/app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69" r:id="rId3"/>
    <p:sldId id="268" r:id="rId4"/>
    <p:sldId id="258" r:id="rId5"/>
    <p:sldId id="270" r:id="rId6"/>
    <p:sldId id="259" r:id="rId7"/>
    <p:sldId id="261" r:id="rId8"/>
    <p:sldId id="263" r:id="rId9"/>
    <p:sldId id="271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94" autoAdjust="0"/>
  </p:normalViewPr>
  <p:slideViewPr>
    <p:cSldViewPr snapToGrid="0" snapToObjects="1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7">
            <a:extLst>
              <a:ext uri="{FF2B5EF4-FFF2-40B4-BE49-F238E27FC236}">
                <a16:creationId xmlns:a16="http://schemas.microsoft.com/office/drawing/2014/main" id="{40F6B676-B146-4D5E-90E5-D65A72CA0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2623A025-DB3C-4E81-A76F-A0006C485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F25F3A-207A-8CE1-620C-54AC365917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309" r="6255" b="1"/>
          <a:stretch>
            <a:fillRect/>
          </a:stretch>
        </p:blipFill>
        <p:spPr>
          <a:xfrm>
            <a:off x="3427440" y="360046"/>
            <a:ext cx="5358801" cy="4383058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9789985E-9D94-DFF2-DB45-8B9E25573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58" y="428299"/>
            <a:ext cx="3069681" cy="1840875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692F6DB9-404E-803D-8B2D-18EDE4B17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59" y="2874326"/>
            <a:ext cx="3069680" cy="1909129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C8B9C68B-C0CF-9D79-E0E3-E9A17987C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757" y="1969331"/>
            <a:ext cx="1695895" cy="1175652"/>
          </a:xfrm>
          <a:prstGeom prst="rect">
            <a:avLst/>
          </a:prstGeom>
        </p:spPr>
      </p:pic>
      <p:sp>
        <p:nvSpPr>
          <p:cNvPr id="39" name="Rechteck 38">
            <a:extLst>
              <a:ext uri="{FF2B5EF4-FFF2-40B4-BE49-F238E27FC236}">
                <a16:creationId xmlns:a16="http://schemas.microsoft.com/office/drawing/2014/main" id="{0FDD45FB-4C4F-8581-EAC9-10D8949EF139}"/>
              </a:ext>
            </a:extLst>
          </p:cNvPr>
          <p:cNvSpPr/>
          <p:nvPr/>
        </p:nvSpPr>
        <p:spPr>
          <a:xfrm>
            <a:off x="2053652" y="2269174"/>
            <a:ext cx="1373787" cy="60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0E341498-4891-AE43-BCF4-40E18B3A9747}"/>
              </a:ext>
            </a:extLst>
          </p:cNvPr>
          <p:cNvSpPr txBox="1"/>
          <p:nvPr/>
        </p:nvSpPr>
        <p:spPr>
          <a:xfrm>
            <a:off x="5979319" y="2402811"/>
            <a:ext cx="2434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3200" b="1" dirty="0">
                <a:solidFill>
                  <a:schemeClr val="bg1"/>
                </a:solidFill>
              </a:rPr>
              <a:t>Smartview.at</a:t>
            </a:r>
          </a:p>
        </p:txBody>
      </p:sp>
    </p:spTree>
    <p:extLst>
      <p:ext uri="{BB962C8B-B14F-4D97-AF65-F5344CB8AC3E}">
        <p14:creationId xmlns:p14="http://schemas.microsoft.com/office/powerpoint/2010/main" val="1529876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999963" y="-199964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737118" y="-126438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6816A80-BD99-9DE9-96D3-3E418103B1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06" r="2" b="2"/>
          <a:stretch>
            <a:fillRect/>
          </a:stretch>
        </p:blipFill>
        <p:spPr>
          <a:xfrm>
            <a:off x="342900" y="342900"/>
            <a:ext cx="8458200" cy="44577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46EFAC0-8FFB-881C-00C1-E0BDC2833FE4}"/>
              </a:ext>
            </a:extLst>
          </p:cNvPr>
          <p:cNvSpPr/>
          <p:nvPr/>
        </p:nvSpPr>
        <p:spPr>
          <a:xfrm>
            <a:off x="3722146" y="1193457"/>
            <a:ext cx="1871830" cy="2420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chemeClr val="accent1">
                    <a:lumMod val="75000"/>
                  </a:schemeClr>
                </a:solidFill>
              </a:rPr>
              <a:t>Branding</a:t>
            </a:r>
          </a:p>
          <a:p>
            <a:pPr algn="ctr"/>
            <a:r>
              <a:rPr lang="de-AT" dirty="0">
                <a:solidFill>
                  <a:schemeClr val="accent1">
                    <a:lumMod val="75000"/>
                  </a:schemeClr>
                </a:solidFill>
              </a:rPr>
              <a:t>Botschaft</a:t>
            </a:r>
          </a:p>
          <a:p>
            <a:pPr algn="ctr"/>
            <a:r>
              <a:rPr lang="de-AT" dirty="0">
                <a:solidFill>
                  <a:schemeClr val="accent1">
                    <a:lumMod val="75000"/>
                  </a:schemeClr>
                </a:solidFill>
              </a:rPr>
              <a:t>Homepage</a:t>
            </a:r>
          </a:p>
          <a:p>
            <a:pPr algn="ctr"/>
            <a:r>
              <a:rPr lang="de-AT" dirty="0">
                <a:solidFill>
                  <a:schemeClr val="accent1">
                    <a:lumMod val="75000"/>
                  </a:schemeClr>
                </a:solidFill>
              </a:rPr>
              <a:t>Werbebotschaft</a:t>
            </a:r>
          </a:p>
        </p:txBody>
      </p:sp>
    </p:spTree>
    <p:extLst>
      <p:ext uri="{BB962C8B-B14F-4D97-AF65-F5344CB8AC3E}">
        <p14:creationId xmlns:p14="http://schemas.microsoft.com/office/powerpoint/2010/main" val="388113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8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BCC3B81-7827-3118-8C94-B1DF269859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9912"/>
          <a:stretch>
            <a:fillRect/>
          </a:stretch>
        </p:blipFill>
        <p:spPr>
          <a:xfrm>
            <a:off x="4632324" y="1510037"/>
            <a:ext cx="4029075" cy="2123424"/>
          </a:xfrm>
          <a:prstGeom prst="rect">
            <a:avLst/>
          </a:prstGeom>
        </p:spPr>
      </p:pic>
      <p:sp>
        <p:nvSpPr>
          <p:cNvPr id="26" name="Rectangle 20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874898F-B053-19C4-9A8B-DA41F7745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99" y="1035665"/>
            <a:ext cx="4029074" cy="30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08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7" cy="1193055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193056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0"/>
            <a:ext cx="3057523" cy="1193055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0"/>
            <a:ext cx="8799485" cy="1198074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20903"/>
            <a:ext cx="7421963" cy="77525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sz="2800" b="1" dirty="0">
                <a:solidFill>
                  <a:srgbClr val="FFFFFF"/>
                </a:solidFill>
              </a:rPr>
              <a:t>Warum klassisches Marketing nicht mehr reicht.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1738647"/>
            <a:ext cx="7293023" cy="2762519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de-DE" sz="1500"/>
              <a:t>🗑️</a:t>
            </a:r>
          </a:p>
          <a:p>
            <a:pPr marL="0" lvl="0" indent="0">
              <a:buNone/>
            </a:pPr>
            <a:r>
              <a:rPr lang="de-DE" sz="1500" u="sng"/>
              <a:t>Flyer landen im Müll</a:t>
            </a:r>
          </a:p>
          <a:p>
            <a:pPr marL="0" lvl="0" indent="0">
              <a:buNone/>
            </a:pPr>
            <a:r>
              <a:rPr lang="de-DE" sz="1500" u="sng"/>
              <a:t>🖥️</a:t>
            </a:r>
          </a:p>
          <a:p>
            <a:pPr marL="0" lvl="0" indent="0">
              <a:buNone/>
            </a:pPr>
            <a:r>
              <a:rPr lang="de-DE" sz="1500"/>
              <a:t>Banner werden ignoriert</a:t>
            </a:r>
          </a:p>
          <a:p>
            <a:pPr marL="0" lvl="0" indent="0">
              <a:buNone/>
            </a:pPr>
            <a:r>
              <a:rPr lang="de-DE" sz="1500"/>
              <a:t>📧</a:t>
            </a:r>
          </a:p>
          <a:p>
            <a:pPr marL="0" lvl="0" indent="0">
              <a:buNone/>
            </a:pPr>
            <a:r>
              <a:rPr lang="de-DE" sz="1500"/>
              <a:t>Newsletter-Öffnungsraten sinken</a:t>
            </a:r>
          </a:p>
          <a:p>
            <a:pPr marL="0" lvl="0" indent="0">
              <a:buNone/>
            </a:pPr>
            <a:r>
              <a:rPr lang="de-DE" sz="1500"/>
              <a:t>😴</a:t>
            </a:r>
          </a:p>
          <a:p>
            <a:pPr marL="0" lvl="0" indent="0">
              <a:buNone/>
            </a:pPr>
            <a:r>
              <a:rPr lang="de-DE" sz="1500"/>
              <a:t>Kaum emotionale Bindung</a:t>
            </a:r>
          </a:p>
          <a:p>
            <a:pPr marL="0" lvl="0" indent="0">
              <a:buNone/>
            </a:pPr>
            <a:r>
              <a:rPr lang="de-DE" sz="1500" b="1"/>
              <a:t>→ Ihre Marke braucht etwas, das wirklich auffällt!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A74BD3D-F302-C4BA-9964-C3E25EF63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146"/>
            <a:ext cx="9144000" cy="5075208"/>
          </a:xfrm>
          <a:prstGeom prst="rect">
            <a:avLst/>
          </a:prstGeom>
        </p:spPr>
      </p:pic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1BBF3D5D-D9AD-BACD-F44B-FE32E390EC90}"/>
              </a:ext>
            </a:extLst>
          </p:cNvPr>
          <p:cNvSpPr/>
          <p:nvPr/>
        </p:nvSpPr>
        <p:spPr>
          <a:xfrm>
            <a:off x="129092" y="220903"/>
            <a:ext cx="4120179" cy="11930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chemeClr val="tx1"/>
                </a:solidFill>
              </a:rPr>
              <a:t>Analyse durch ROI Marketing Kanäle.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999963" y="-199964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737118" y="-126438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62DDB23-EF3C-5594-0BB5-164EA01364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43" r="2" b="2"/>
          <a:stretch>
            <a:fillRect/>
          </a:stretch>
        </p:blipFill>
        <p:spPr>
          <a:xfrm>
            <a:off x="342900" y="342900"/>
            <a:ext cx="8458200" cy="44577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863FE77-F577-A34A-32BA-14C0CEB4E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71" y="1367888"/>
            <a:ext cx="2362200" cy="177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2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7" cy="1193055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193056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0"/>
            <a:ext cx="3057523" cy="1193055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0"/>
            <a:ext cx="8799485" cy="1198074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20903"/>
            <a:ext cx="7421963" cy="77525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sz="3000" b="1">
                <a:solidFill>
                  <a:srgbClr val="FFFFFF"/>
                </a:solidFill>
              </a:rPr>
              <a:t>Die Lösung: SmartView VR Cardboard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1738647"/>
            <a:ext cx="7293023" cy="2762519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de-AT" sz="1500" dirty="0"/>
              <a:t>Google </a:t>
            </a:r>
            <a:r>
              <a:rPr lang="de-AT" sz="1500" dirty="0" err="1"/>
              <a:t>Cardboard</a:t>
            </a:r>
            <a:r>
              <a:rPr lang="de-AT" sz="1500" dirty="0"/>
              <a:t> mit Ihrem Logo</a:t>
            </a:r>
          </a:p>
          <a:p>
            <a:pPr marL="0" lvl="0" indent="0">
              <a:buNone/>
            </a:pPr>
            <a:r>
              <a:rPr lang="de-AT" sz="1500" dirty="0"/>
              <a:t>✅ QR-Code führt zu Ihrem Content</a:t>
            </a:r>
          </a:p>
          <a:p>
            <a:pPr marL="0" lvl="0" indent="0">
              <a:buNone/>
            </a:pPr>
            <a:r>
              <a:rPr lang="de-AT" sz="1500" dirty="0"/>
              <a:t>✅ Funktioniert mit jedem Smartphone</a:t>
            </a:r>
          </a:p>
          <a:p>
            <a:pPr marL="0" lvl="0" indent="0">
              <a:buNone/>
            </a:pPr>
            <a:r>
              <a:rPr lang="de-AT" sz="1500" dirty="0"/>
              <a:t>✅ Keine App-Installation nötig</a:t>
            </a:r>
          </a:p>
          <a:p>
            <a:pPr marL="0" lvl="0" indent="0">
              <a:buNone/>
            </a:pPr>
            <a:r>
              <a:rPr lang="de-AT" sz="1500" dirty="0"/>
              <a:t>✅ Hosting: sicher &amp; DSGVO-konform</a:t>
            </a:r>
          </a:p>
          <a:p>
            <a:pPr marL="0" lvl="0" indent="0">
              <a:buNone/>
            </a:pPr>
            <a:endParaRPr lang="de-AT" sz="1500" dirty="0"/>
          </a:p>
          <a:p>
            <a:pPr marL="0" lvl="0" indent="0">
              <a:buNone/>
            </a:pPr>
            <a:r>
              <a:rPr lang="de-AT" sz="1500" b="1" dirty="0"/>
              <a:t>Beispiele:</a:t>
            </a:r>
            <a:r>
              <a:rPr lang="de-AT" sz="1500" dirty="0"/>
              <a:t> 360°-Touren | Virtuelle Showrooms | Branding I Homepage I PR und Marketing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21">
            <a:extLst>
              <a:ext uri="{FF2B5EF4-FFF2-40B4-BE49-F238E27FC236}">
                <a16:creationId xmlns:a16="http://schemas.microsoft.com/office/drawing/2014/main" id="{7A976E23-29EC-4E20-9EF6-B7CC4A821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23">
            <a:extLst>
              <a:ext uri="{FF2B5EF4-FFF2-40B4-BE49-F238E27FC236}">
                <a16:creationId xmlns:a16="http://schemas.microsoft.com/office/drawing/2014/main" id="{DF5FCEC6-E657-46F1-925F-13ED19212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25">
            <a:extLst>
              <a:ext uri="{FF2B5EF4-FFF2-40B4-BE49-F238E27FC236}">
                <a16:creationId xmlns:a16="http://schemas.microsoft.com/office/drawing/2014/main" id="{E5BA8FCE-96F8-40B3-804C-10C27C02F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56565"/>
            <a:ext cx="9036544" cy="3069979"/>
            <a:chOff x="1" y="2075420"/>
            <a:chExt cx="12048729" cy="4093306"/>
          </a:xfrm>
        </p:grpSpPr>
        <p:sp>
          <p:nvSpPr>
            <p:cNvPr id="59" name="Oval 26">
              <a:extLst>
                <a:ext uri="{FF2B5EF4-FFF2-40B4-BE49-F238E27FC236}">
                  <a16:creationId xmlns:a16="http://schemas.microsoft.com/office/drawing/2014/main" id="{F0593719-0C87-4B1E-B35D-0F97D2969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27">
              <a:extLst>
                <a:ext uri="{FF2B5EF4-FFF2-40B4-BE49-F238E27FC236}">
                  <a16:creationId xmlns:a16="http://schemas.microsoft.com/office/drawing/2014/main" id="{86F72299-2A02-44FA-A443-EFB406CF15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28">
              <a:extLst>
                <a:ext uri="{FF2B5EF4-FFF2-40B4-BE49-F238E27FC236}">
                  <a16:creationId xmlns:a16="http://schemas.microsoft.com/office/drawing/2014/main" id="{3B09EF30-0043-45B4-B715-398AB3B37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29">
              <a:extLst>
                <a:ext uri="{FF2B5EF4-FFF2-40B4-BE49-F238E27FC236}">
                  <a16:creationId xmlns:a16="http://schemas.microsoft.com/office/drawing/2014/main" id="{30227CAF-D3D1-454C-A6E3-466111AB0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30">
              <a:extLst>
                <a:ext uri="{FF2B5EF4-FFF2-40B4-BE49-F238E27FC236}">
                  <a16:creationId xmlns:a16="http://schemas.microsoft.com/office/drawing/2014/main" id="{90B68C07-78C0-4A8D-8839-959B33F07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31">
              <a:extLst>
                <a:ext uri="{FF2B5EF4-FFF2-40B4-BE49-F238E27FC236}">
                  <a16:creationId xmlns:a16="http://schemas.microsoft.com/office/drawing/2014/main" id="{6C367BC4-E8BC-458E-B0F6-2033296CF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473202"/>
            <a:ext cx="4172309" cy="1974060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 algn="l" defTabSz="914400">
              <a:lnSpc>
                <a:spcPct val="90000"/>
              </a:lnSpc>
            </a:pPr>
            <a:r>
              <a:rPr lang="en-US"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Unsere Pakete</a:t>
            </a:r>
          </a:p>
        </p:txBody>
      </p:sp>
      <p:sp>
        <p:nvSpPr>
          <p:cNvPr id="65" name="Rectangle 33">
            <a:extLst>
              <a:ext uri="{FF2B5EF4-FFF2-40B4-BE49-F238E27FC236}">
                <a16:creationId xmlns:a16="http://schemas.microsoft.com/office/drawing/2014/main" id="{FF0BDB76-BCEC-498E-BA26-C763CD9FA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828610" y="781954"/>
            <a:ext cx="2097346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DD8DF5DF-A251-4BC2-8965-4EDDD01FC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1116866"/>
            <a:ext cx="411480" cy="549007"/>
            <a:chOff x="7029447" y="3514725"/>
            <a:chExt cx="1285875" cy="54900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930D52D-708D-43A1-B073-469EFDB02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82491CB-6849-43BB-926B-D979A3DB09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1251642-9512-4A11-9670-BD1C3A99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D277633-FF55-420D-87BC-0CB11FD6D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Rectangle 41">
            <a:extLst>
              <a:ext uri="{FF2B5EF4-FFF2-40B4-BE49-F238E27FC236}">
                <a16:creationId xmlns:a16="http://schemas.microsoft.com/office/drawing/2014/main" id="{1452CEF2-C9EC-4C15-99E4-C781AB08A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4605588"/>
            <a:ext cx="4571997" cy="533439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43">
            <a:extLst>
              <a:ext uri="{FF2B5EF4-FFF2-40B4-BE49-F238E27FC236}">
                <a16:creationId xmlns:a16="http://schemas.microsoft.com/office/drawing/2014/main" id="{600459E6-26A3-4EAC-A34C-D0792D88C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485051" y="4386794"/>
            <a:ext cx="964406" cy="549007"/>
            <a:chOff x="7029447" y="3514725"/>
            <a:chExt cx="1285875" cy="54900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264D5E9-C8D4-444A-8B1B-C11FB47CB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DD99233-66AB-4E60-AF8A-A3259E6A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64E8492A-EE2A-4BE3-A4B2-2BCE77DA4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222A220-AA24-4E60-83D6-D32FEB34D8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 2">
            <a:extLst>
              <a:ext uri="{FF2B5EF4-FFF2-40B4-BE49-F238E27FC236}">
                <a16:creationId xmlns:a16="http://schemas.microsoft.com/office/drawing/2014/main" id="{15CF2376-482B-3229-5AA4-CA2BFCF64128}"/>
              </a:ext>
            </a:extLst>
          </p:cNvPr>
          <p:cNvSpPr/>
          <p:nvPr/>
        </p:nvSpPr>
        <p:spPr>
          <a:xfrm>
            <a:off x="473202" y="2571750"/>
            <a:ext cx="4172312" cy="212166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🧠 </a:t>
            </a:r>
            <a:r>
              <a:rPr kumimoji="0" lang="en-US" sz="800" b="1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Emotional</a:t>
            </a: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: VR aktiviert mehr Sinne
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📊 </a:t>
            </a:r>
            <a:r>
              <a:rPr kumimoji="0" lang="en-US" sz="800" b="1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Messbar</a:t>
            </a: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: Jedes Scannen trackbar
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💰 </a:t>
            </a:r>
            <a:r>
              <a:rPr kumimoji="0" lang="en-US" sz="800" b="1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Kosteneffektiv</a:t>
            </a: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: Ab 5€ pro Stück
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🚀 </a:t>
            </a:r>
            <a:r>
              <a:rPr kumimoji="0" lang="en-US" sz="800" b="1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Innovativ</a:t>
            </a: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: Digital-Vorreiter sein
Cardboard mit Ihren Logo</a:t>
            </a:r>
          </a:p>
          <a:p>
            <a:pPr marL="342900" marR="0" lvl="0" indent="-228600" defTabSz="9144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800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Starterpaket 1 Stück mit Branding 100 Euro. 
</a:t>
            </a:r>
          </a:p>
        </p:txBody>
      </p:sp>
      <p:grpSp>
        <p:nvGrpSpPr>
          <p:cNvPr id="69" name="Group 49">
            <a:extLst>
              <a:ext uri="{FF2B5EF4-FFF2-40B4-BE49-F238E27FC236}">
                <a16:creationId xmlns:a16="http://schemas.microsoft.com/office/drawing/2014/main" id="{94F13521-5DF8-4DF5-A0B9-A718234B3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5302357" y="506410"/>
            <a:ext cx="304800" cy="322326"/>
            <a:chOff x="215328" y="-46937"/>
            <a:chExt cx="304800" cy="2773841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46D4DF8-1672-4FA2-9826-FE37087C6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B7A5B2F-EC14-4482-85C2-E1320F14D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F6FC815-E502-44E9-B346-1E771A5E2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1DCBABB-A77B-43CF-94EF-B785F32C4F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4D451C3A-5BE8-EFA8-26FB-F72A80705D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469941"/>
              </p:ext>
            </p:extLst>
          </p:nvPr>
        </p:nvGraphicFramePr>
        <p:xfrm>
          <a:off x="5457041" y="1151137"/>
          <a:ext cx="3100578" cy="2864327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1162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1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7536"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b="0" cap="none" spc="0">
                          <a:solidFill>
                            <a:schemeClr val="bg1"/>
                          </a:solidFill>
                        </a:rPr>
                        <a:t>Paket</a:t>
                      </a:r>
                    </a:p>
                  </a:txBody>
                  <a:tcPr marL="123325" marR="94866" marT="94866" marB="94866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b="0" cap="none" spc="0">
                          <a:solidFill>
                            <a:schemeClr val="bg1"/>
                          </a:solidFill>
                        </a:rPr>
                        <a:t>Stück</a:t>
                      </a:r>
                    </a:p>
                  </a:txBody>
                  <a:tcPr marL="123325" marR="94866" marT="94866" marB="9486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b="0" cap="none" spc="0">
                          <a:solidFill>
                            <a:schemeClr val="bg1"/>
                          </a:solidFill>
                        </a:rPr>
                        <a:t>Leistung</a:t>
                      </a:r>
                    </a:p>
                  </a:txBody>
                  <a:tcPr marL="123325" marR="94866" marT="94866" marB="9486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7209"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Starter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Basis-Branding, QR-Link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209"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Business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Full Custom, Analytics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373"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Enterprise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500+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l" defTabSz="3429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None/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</a:rPr>
                        <a:t>+ Content-Erstellung</a:t>
                      </a:r>
                    </a:p>
                  </a:txBody>
                  <a:tcPr marL="123325" marR="94866" marT="94866" marB="94866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63154" y="1063154"/>
            <a:ext cx="5156864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8871" y="1995355"/>
            <a:ext cx="3266696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885662" y="1228564"/>
            <a:ext cx="5143179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560516" y="900984"/>
            <a:ext cx="3606227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030" y="2075329"/>
            <a:ext cx="2160621" cy="23039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 algn="l" defTabSz="914400">
              <a:lnSpc>
                <a:spcPct val="90000"/>
              </a:lnSpc>
            </a:pPr>
            <a:b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Christian Eisele</a:t>
            </a:r>
            <a:b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Tel: +4367762370949</a:t>
            </a:r>
            <a:b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e-mail:info@smartview.at</a:t>
            </a:r>
            <a:b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smartview.at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031" y="605118"/>
            <a:ext cx="2189804" cy="11205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lv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b="1" i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SmartView – See Beyond</a:t>
            </a:r>
          </a:p>
        </p:txBody>
      </p:sp>
      <p:pic>
        <p:nvPicPr>
          <p:cNvPr id="13" name="Picture 4" descr="Dock an einem See">
            <a:extLst>
              <a:ext uri="{FF2B5EF4-FFF2-40B4-BE49-F238E27FC236}">
                <a16:creationId xmlns:a16="http://schemas.microsoft.com/office/drawing/2014/main" id="{9E5EC9DE-B471-8A03-C2E7-0246664207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3" r="8531" b="3"/>
          <a:stretch>
            <a:fillRect/>
          </a:stretch>
        </p:blipFill>
        <p:spPr>
          <a:xfrm>
            <a:off x="3450225" y="350406"/>
            <a:ext cx="5272502" cy="444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999963" y="-199964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737118" y="-126438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017202B-5B9B-1A54-2ABB-6E0147E68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054" y="342900"/>
            <a:ext cx="8031892" cy="44577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AA5C41B-FADB-F6E5-EA54-E9153DB3A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684" y="1327640"/>
            <a:ext cx="2284776" cy="171358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A321DD5-1960-6980-97EC-5A7B7190736A}"/>
              </a:ext>
            </a:extLst>
          </p:cNvPr>
          <p:cNvSpPr txBox="1"/>
          <p:nvPr/>
        </p:nvSpPr>
        <p:spPr>
          <a:xfrm>
            <a:off x="5940849" y="804420"/>
            <a:ext cx="2157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Smartview.at</a:t>
            </a:r>
            <a:endParaRPr lang="de-AT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4797254-E0AA-1AD2-10E4-94B704430FD7}"/>
              </a:ext>
            </a:extLst>
          </p:cNvPr>
          <p:cNvSpPr/>
          <p:nvPr/>
        </p:nvSpPr>
        <p:spPr>
          <a:xfrm>
            <a:off x="1186685" y="1136073"/>
            <a:ext cx="1729698" cy="336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93926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Office PowerPoint</Application>
  <PresentationFormat>Bildschirmpräsentation (16:9)</PresentationFormat>
  <Paragraphs>45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Warum klassisches Marketing nicht mehr reicht.</vt:lpstr>
      <vt:lpstr>PowerPoint-Präsentation</vt:lpstr>
      <vt:lpstr>Die Lösung: SmartView VR Cardboard</vt:lpstr>
      <vt:lpstr>Unsere Pakete</vt:lpstr>
      <vt:lpstr>  Christian Eisele Tel: +4367762370949    e-mail:info@smartview.at smartview.at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app0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Anita Eisele</cp:lastModifiedBy>
  <cp:revision>76</cp:revision>
  <dcterms:created xsi:type="dcterms:W3CDTF">1970-01-01T00:00:00Z</dcterms:created>
  <dcterms:modified xsi:type="dcterms:W3CDTF">2026-05-16T11:56:48Z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ackgroundColor">
    <vt:lpwstr>#070707</vt:lpwstr>
  </property>
  <property fmtid="{D5CDD505-2E9C-101B-9397-08002B2CF9AE}" pid="3" name="color">
    <vt:lpwstr>#7A5CFF</vt:lpwstr>
  </property>
  <property fmtid="{D5CDD505-2E9C-101B-9397-08002B2CF9AE}" pid="4" name="paginate">
    <vt:lpwstr>True</vt:lpwstr>
  </property>
  <property fmtid="{D5CDD505-2E9C-101B-9397-08002B2CF9AE}" pid="5" name="theme">
    <vt:lpwstr>default</vt:lpwstr>
  </property>
</Properties>
</file>